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3"/>
    <p:sldMasterId id="2147483676" r:id="rId4"/>
    <p:sldMasterId id="2147483689" r:id="rId5"/>
    <p:sldMasterId id="2147483702" r:id="rId6"/>
    <p:sldMasterId id="2147483706" r:id="rId7"/>
    <p:sldMasterId id="2147483710" r:id="rId8"/>
    <p:sldMasterId id="2147483714" r:id="rId9"/>
  </p:sldMasterIdLst>
  <p:notesMasterIdLst>
    <p:notesMasterId r:id="rId11"/>
  </p:notesMasterIdLst>
  <p:sldIdLst>
    <p:sldId id="256" r:id="rId10"/>
    <p:sldId id="257" r:id="rId12"/>
    <p:sldId id="258" r:id="rId13"/>
    <p:sldId id="259" r:id="rId14"/>
    <p:sldId id="260" r:id="rId15"/>
    <p:sldId id="387" r:id="rId16"/>
    <p:sldId id="261" r:id="rId17"/>
    <p:sldId id="262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305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06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75" r:id="rId87"/>
    <p:sldId id="376" r:id="rId88"/>
    <p:sldId id="377" r:id="rId89"/>
    <p:sldId id="378" r:id="rId90"/>
    <p:sldId id="379" r:id="rId91"/>
    <p:sldId id="380" r:id="rId92"/>
    <p:sldId id="381" r:id="rId93"/>
    <p:sldId id="382" r:id="rId94"/>
    <p:sldId id="383" r:id="rId95"/>
    <p:sldId id="384" r:id="rId96"/>
    <p:sldId id="385" r:id="rId97"/>
    <p:sldId id="386" r:id="rId98"/>
    <p:sldId id="352" r:id="rId9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9.xml"/><Relationship Id="rId98" Type="http://schemas.openxmlformats.org/officeDocument/2006/relationships/slide" Target="slides/slide88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9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80" Type="http://schemas.openxmlformats.org/officeDocument/2006/relationships/slide" Target="slides/slide7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2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EFD9C0-4707-419B-B74B-D48DC1F761E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7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C7F7B-6302-4E5E-839E-3DF3CB84D45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3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95F2394-8254-4536-A53B-623C251EA79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7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C7F7B-6302-4E5E-839E-3DF3CB84D45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4" Type="http://schemas.openxmlformats.org/officeDocument/2006/relationships/theme" Target="../theme/theme7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Bootcamp |</a:t>
            </a:r>
          </a:p>
        </p:txBody>
      </p:sp>
      <p:sp>
        <p:nvSpPr>
          <p:cNvPr id="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LevelMonth, Day, Year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  <a:endParaRPr lang="en-US" sz="2000" b="1" strike="noStrike">
              <a:solidFill>
                <a:srgbClr val="FFFFFF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LevelDay 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 lang="en-US" sz="2800">
              <a:latin typeface="Calibri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 lang="en-US" sz="2000">
              <a:latin typeface="Calibri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 lang="en-US">
              <a:latin typeface="Calibri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 lang="en-US">
              <a:latin typeface="Calibri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 lang="en-US" sz="2000">
              <a:latin typeface="Calibri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 lang="en-US" sz="2000">
              <a:latin typeface="Calibri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 lang="en-US" sz="2800">
              <a:latin typeface="Calibri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 lang="en-US" sz="2000">
              <a:latin typeface="Calibri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 lang="en-US">
              <a:latin typeface="Calibri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 lang="en-US">
              <a:latin typeface="Calibri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 lang="en-US" sz="2000">
              <a:latin typeface="Calibri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 lang="en-US" sz="2000">
              <a:latin typeface="Calibri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 lang="en-US" sz="2800">
              <a:latin typeface="Calibri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 lang="en-US" sz="2000">
              <a:latin typeface="Calibri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 lang="en-US">
              <a:latin typeface="Calibri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 lang="en-US">
              <a:latin typeface="Calibri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 lang="en-US" sz="2000">
              <a:latin typeface="Calibri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 lang="en-US" sz="2000">
              <a:latin typeface="Calibri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2.xml"/><Relationship Id="rId2" Type="http://schemas.openxmlformats.org/officeDocument/2006/relationships/image" Target="../media/image11.png"/><Relationship Id="rId1" Type="http://schemas.openxmlformats.org/officeDocument/2006/relationships/hyperlink" Target="http://eloquentjavascript.ne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2.xml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3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6.xml"/><Relationship Id="rId2" Type="http://schemas.openxmlformats.org/officeDocument/2006/relationships/hyperlink" Target="http://baymard.com/blog/line-length-readability" TargetMode="External"/><Relationship Id="rId1" Type="http://schemas.openxmlformats.org/officeDocument/2006/relationships/hyperlink" Target="https://www.smashingmagazine.com/2011/10/16-pixels-body-copy-anything-less-costly-mistak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6.xml"/><Relationship Id="rId1" Type="http://schemas.openxmlformats.org/officeDocument/2006/relationships/hyperlink" Target="http://typeplate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6.xml"/><Relationship Id="rId2" Type="http://schemas.openxmlformats.org/officeDocument/2006/relationships/hyperlink" Target="https://developer.mozilla.org/en-US/docs/Web/CSS/Pseudo-classes" TargetMode="Externa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9.GI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hyperlink" Target="http://getbootstrap.com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67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Going Live</a:t>
            </a:r>
          </a:p>
        </p:txBody>
      </p:sp>
      <p:sp>
        <p:nvSpPr>
          <p:cNvPr id="127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Day 4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7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Code School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  <a:endParaRPr lang="en-US" sz="2200" b="1" i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1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Going forward, </a:t>
            </a:r>
            <a:r>
              <a:rPr lang="x-none" altLang="en-US" sz="2200" b="1" dirty="0">
                <a:latin typeface="Arial" panose="02080604020202020204" charset="0"/>
                <a:cs typeface="Arial" panose="02080604020202020204" charset="0"/>
              </a:rPr>
              <a:t>One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Homework will always be due on </a:t>
            </a:r>
            <a:r>
              <a:rPr lang="x-none" altLang="en-US" sz="2200" b="1" i="1" dirty="0">
                <a:latin typeface="Arial" panose="02080604020202020204" charset="0"/>
                <a:cs typeface="Arial" panose="02080604020202020204" charset="0"/>
              </a:rPr>
              <a:t>Thursday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  <a:endParaRPr lang="en-US" sz="2200" i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Check-Up Session</a:t>
            </a:r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How’s it going?</a:t>
            </a:r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After 1 week of Bootcamp, how are you holding up?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What feedback do you have so far?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Recapping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Full-Stack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Terminal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HTML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 smtClean="0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CSS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Box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Chrome Dev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 panose="02080604020202020204" charset="0"/>
              </a:rPr>
              <a:t>Learn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on Your 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 panose="02080604020202020204" charset="0"/>
              </a:rPr>
              <a:t>Own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1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990720"/>
            <a:ext cx="6400440" cy="517716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Pushing and Pulling to GitHub</a:t>
            </a:r>
          </a:p>
        </p:txBody>
      </p:sp>
      <p:sp>
        <p:nvSpPr>
          <p:cNvPr id="157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2133720" y="12308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59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3269160" y="122328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0" name="Picture 35"/>
          <p:cNvPicPr/>
          <p:nvPr/>
        </p:nvPicPr>
        <p:blipFill>
          <a:blip r:embed="rId1"/>
          <a:stretch>
            <a:fillRect/>
          </a:stretch>
        </p:blipFill>
        <p:spPr>
          <a:xfrm>
            <a:off x="44049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1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55407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5080" y="855360"/>
            <a:ext cx="1511280" cy="15112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 rot="5400000">
            <a:off x="1596600" y="2007360"/>
            <a:ext cx="87300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420640" y="8676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165" name="CustomShape 5"/>
          <p:cNvSpPr/>
          <p:nvPr/>
        </p:nvSpPr>
        <p:spPr>
          <a:xfrm>
            <a:off x="3540240" y="86508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166" name="CustomShape 6"/>
          <p:cNvSpPr/>
          <p:nvPr/>
        </p:nvSpPr>
        <p:spPr>
          <a:xfrm>
            <a:off x="462096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167" name="CustomShape 7"/>
          <p:cNvSpPr/>
          <p:nvPr/>
        </p:nvSpPr>
        <p:spPr>
          <a:xfrm>
            <a:off x="587628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168" name="CustomShape 8"/>
          <p:cNvSpPr/>
          <p:nvPr/>
        </p:nvSpPr>
        <p:spPr>
          <a:xfrm flipV="1">
            <a:off x="1492200" y="2104200"/>
            <a:ext cx="2217240" cy="123768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1567440" y="254628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0" name="CustomShape 10"/>
          <p:cNvSpPr/>
          <p:nvPr/>
        </p:nvSpPr>
        <p:spPr>
          <a:xfrm>
            <a:off x="2592720" y="296208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1" name="CustomShape 11"/>
          <p:cNvSpPr/>
          <p:nvPr/>
        </p:nvSpPr>
        <p:spPr>
          <a:xfrm rot="5400000">
            <a:off x="843480" y="27489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2"/>
          <p:cNvSpPr/>
          <p:nvPr/>
        </p:nvSpPr>
        <p:spPr>
          <a:xfrm flipV="1">
            <a:off x="1563840" y="2086560"/>
            <a:ext cx="3151800" cy="2602080"/>
          </a:xfrm>
          <a:prstGeom prst="bentConnector3">
            <a:avLst>
              <a:gd name="adj1" fmla="val 100361"/>
            </a:avLst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3"/>
          <p:cNvSpPr/>
          <p:nvPr/>
        </p:nvSpPr>
        <p:spPr>
          <a:xfrm>
            <a:off x="3747240" y="481824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4" name="CustomShape 14"/>
          <p:cNvSpPr/>
          <p:nvPr/>
        </p:nvSpPr>
        <p:spPr>
          <a:xfrm>
            <a:off x="156744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5" name="CustomShape 15"/>
          <p:cNvSpPr/>
          <p:nvPr/>
        </p:nvSpPr>
        <p:spPr>
          <a:xfrm rot="10800000" flipV="1">
            <a:off x="5159880" y="5694480"/>
            <a:ext cx="3653640" cy="3479040"/>
          </a:xfrm>
          <a:prstGeom prst="bentConnector3">
            <a:avLst>
              <a:gd name="adj1" fmla="val -398"/>
            </a:avLst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6"/>
          <p:cNvSpPr/>
          <p:nvPr/>
        </p:nvSpPr>
        <p:spPr>
          <a:xfrm>
            <a:off x="4140720" y="532584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7" name="CustomShape 17"/>
          <p:cNvSpPr/>
          <p:nvPr/>
        </p:nvSpPr>
        <p:spPr>
          <a:xfrm flipV="1">
            <a:off x="1563840" y="2102040"/>
            <a:ext cx="4416840" cy="393480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8"/>
          <p:cNvSpPr/>
          <p:nvPr/>
        </p:nvSpPr>
        <p:spPr>
          <a:xfrm>
            <a:off x="4866480" y="574452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9" name="CustomShape 19"/>
          <p:cNvSpPr/>
          <p:nvPr/>
        </p:nvSpPr>
        <p:spPr>
          <a:xfrm>
            <a:off x="6576840" y="1442880"/>
            <a:ext cx="1436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GitHub Branch</a:t>
            </a:r>
          </a:p>
        </p:txBody>
      </p:sp>
      <p:pic>
        <p:nvPicPr>
          <p:cNvPr id="18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18520" y="2605320"/>
            <a:ext cx="1271160" cy="1052640"/>
          </a:xfrm>
          <a:prstGeom prst="rect">
            <a:avLst/>
          </a:prstGeom>
          <a:ln>
            <a:noFill/>
          </a:ln>
        </p:spPr>
      </p:pic>
      <p:pic>
        <p:nvPicPr>
          <p:cNvPr id="181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453960" y="3793680"/>
            <a:ext cx="904320" cy="1109520"/>
          </a:xfrm>
          <a:prstGeom prst="rect">
            <a:avLst/>
          </a:prstGeom>
          <a:ln>
            <a:noFill/>
          </a:ln>
        </p:spPr>
      </p:pic>
      <p:pic>
        <p:nvPicPr>
          <p:cNvPr id="182" name="Picture 57"/>
          <p:cNvPicPr/>
          <p:nvPr/>
        </p:nvPicPr>
        <p:blipFill>
          <a:blip r:embed="rId5"/>
          <a:srcRect l="31594" r="27624"/>
          <a:stretch>
            <a:fillRect/>
          </a:stretch>
        </p:blipFill>
        <p:spPr>
          <a:xfrm>
            <a:off x="441000" y="5134680"/>
            <a:ext cx="897480" cy="1119240"/>
          </a:xfrm>
          <a:prstGeom prst="rect">
            <a:avLst/>
          </a:prstGeom>
          <a:ln>
            <a:noFill/>
          </a:ln>
        </p:spPr>
      </p:pic>
      <p:sp>
        <p:nvSpPr>
          <p:cNvPr id="183" name="CustomShape 20"/>
          <p:cNvSpPr/>
          <p:nvPr/>
        </p:nvSpPr>
        <p:spPr>
          <a:xfrm rot="5400000">
            <a:off x="2201400" y="27723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1"/>
          <p:cNvSpPr/>
          <p:nvPr/>
        </p:nvSpPr>
        <p:spPr>
          <a:xfrm>
            <a:off x="292536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CSS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Once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In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This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The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We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pic>
        <p:nvPicPr>
          <p:cNvPr id="13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Seriously, mind-blown.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2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7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8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9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Double Take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1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2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All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HTML5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In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That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There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Additionally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 Bottom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</a:t>
            </a:r>
            <a:r>
              <a:rPr lang="en-US" sz="20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Follow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</a:t>
            </a:r>
            <a:r>
              <a:rPr lang="en-US" sz="2000" strike="noStrike" dirty="0" smtClean="0">
                <a:solidFill>
                  <a:srgbClr val="000000"/>
                </a:solidFill>
                <a:latin typeface="Arial" panose="02080604020202020204" charset="0"/>
              </a:rPr>
              <a:t>Class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 Classes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 IDs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Chrome Developer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</a:rPr>
              <a:t>is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one of the most frequent tools you will use in web </a:t>
            </a: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</a:rPr>
              <a:t>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It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allows you to </a:t>
            </a: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</a:rPr>
              <a:t>truly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All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All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You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You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And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 You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can edit any 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page’s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HTML </a:t>
            </a:r>
            <a:r>
              <a:rPr lang="en-US" sz="2000" b="1" dirty="0" smtClean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CSS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with Chrome 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Plus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 smtClean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(Chrome Developer </a:t>
            </a: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15 minutes, take a website you commonly use (Amazon, Google, Huff Po, etc.) and heavily modify it using the </a:t>
            </a: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Chrome Developer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 min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10 minutes, edit any site that you’ve been working on in-class or for homework with </a:t>
            </a: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10 min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  <a:endParaRPr lang="en-US" sz="60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1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2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A Few Admin Things…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1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  <a:endParaRPr lang="en-US" sz="2400" b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400" b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x-none" sz="4100" b="1" i="1" strike="noStrike">
                <a:solidFill>
                  <a:srgbClr val="FFFFFF"/>
                </a:solidFill>
                <a:latin typeface="Arial" panose="02080604020202020204" charset="0"/>
              </a:rPr>
              <a:t>LUNCH (30 mins)</a:t>
            </a:r>
            <a:endParaRPr lang="x-none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2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  <a:endParaRPr lang="en-US" sz="3600" b="1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3-Pseudoclass)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400" b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</a:t>
            </a:r>
            <a:r>
              <a:rPr lang="en-US" sz="2400" i="1" dirty="0" smtClean="0">
                <a:latin typeface="Arial" panose="02080604020202020204" charset="0"/>
                <a:ea typeface="Roboto"/>
                <a:cs typeface="Arial" panose="02080604020202020204" charset="0"/>
              </a:rPr>
              <a:t>GitHub Pages links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  <a:endParaRPr lang="en-US" sz="2400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  <a:endParaRPr lang="en-US" sz="2400" b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  <a:endParaRPr lang="en-US" sz="3600" b="1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indent="0">
              <a:lnSpc>
                <a:spcPct val="100000"/>
              </a:lnSpc>
              <a:buFont typeface="Arial" panose="02080604020202020204" charset="0"/>
              <a:buNone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 smtClean="0">
                <a:solidFill>
                  <a:srgbClr val="000000"/>
                </a:solidFill>
                <a:latin typeface="Arial" panose="02080604020202020204" charset="0"/>
              </a:rPr>
              <a:t> Homework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Link: 
</a:t>
            </a: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&lt;&lt;&lt;&lt;&lt;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 Remember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to submit Homework via GitHub </a:t>
            </a:r>
            <a:r>
              <a:rPr lang="en-US" sz="22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(</a:t>
            </a:r>
            <a:r>
              <a:rPr lang="en-US" sz="2200" b="1" dirty="0" smtClean="0">
                <a:solidFill>
                  <a:srgbClr val="000000"/>
                </a:solidFill>
                <a:latin typeface="Arial" panose="02080604020202020204" charset="0"/>
              </a:rPr>
              <a:t>&amp; GitHub Pages</a:t>
            </a:r>
            <a:r>
              <a:rPr lang="en-US" sz="22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):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 panose="02080604020202020204" charset="0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! </a:t>
            </a:r>
            <a:endParaRPr lang="en-US" sz="3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Submit whatever you have! Don’t get a 0.</a:t>
            </a:r>
            <a:endParaRPr lang="en-US" sz="3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(Even if you don’t like what you’ve made.)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  <a:endParaRPr lang="en-US" sz="2400" b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1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  <a:endParaRPr lang="en-US" b="1" u="sng" dirty="0">
              <a:latin typeface="Arial" panose="02080604020202020204" charset="0"/>
              <a:cs typeface="Arial" panose="02080604020202020204" charset="0"/>
            </a:endParaRP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  <a:endParaRPr lang="en-US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  <a:endParaRPr lang="en-US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 Review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Class Material (Exercises and Slides):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&lt;&lt;&lt;&lt;INSERT LINK&gt;&gt;&gt;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 Re-Watch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&lt;&lt;&lt;INSERT LINK&gt;&gt;&gt;&gt;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  <a:endParaRPr lang="en-US" sz="3600" b="1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5-BootstrapDemo)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  <a:endParaRPr lang="en-US" sz="2000" b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13096</Words>
  <Application>Kingsoft Office WPP</Application>
  <PresentationFormat>On-screen Show (4:3)</PresentationFormat>
  <Paragraphs>592</Paragraphs>
  <Slides>89</Slides>
  <Notes>36</Notes>
  <HiddenSlides>14</HiddenSlides>
  <MMClips>0</MMClips>
  <ScaleCrop>false</ScaleCrop>
  <HeadingPairs>
    <vt:vector size="4" baseType="variant">
      <vt:variant>
        <vt:lpstr>主题</vt:lpstr>
      </vt:variant>
      <vt:variant>
        <vt:i4>8</vt:i4>
      </vt:variant>
      <vt:variant>
        <vt:lpstr>幻灯片标题</vt:lpstr>
      </vt:variant>
      <vt:variant>
        <vt:i4>89</vt:i4>
      </vt:variant>
    </vt:vector>
  </HeadingPairs>
  <TitlesOfParts>
    <vt:vector size="97" baseType="lpstr">
      <vt:lpstr>Office Theme</vt:lpstr>
      <vt:lpstr>Office Theme</vt:lpstr>
      <vt:lpstr>Office Theme</vt:lpstr>
      <vt:lpstr>1_Office Theme</vt:lpstr>
      <vt:lpstr>Unbranded</vt:lpstr>
      <vt:lpstr>1_Unbranded</vt:lpstr>
      <vt:lpstr>2_Unbranded</vt:lpstr>
      <vt:lpstr>3_Unbranded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Homework is Due!</vt:lpstr>
      <vt:lpstr>PowerPoint 演示文稿</vt:lpstr>
      <vt:lpstr>PowerPoint 演示文稿</vt:lpstr>
      <vt:lpstr>Feedback #1 – Pace is Fast!!!</vt:lpstr>
      <vt:lpstr>PowerPoint 演示文稿</vt:lpstr>
      <vt:lpstr>PowerPoint 演示文稿</vt:lpstr>
      <vt:lpstr>PowerPoint 演示文稿</vt:lpstr>
      <vt:lpstr>PowerPoint 演示文稿</vt:lpstr>
      <vt:lpstr>Feedback #2 – Books Please?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CSS Typography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INSTRUCTOR DEMO!</vt:lpstr>
      <vt:lpstr>PowerPoint 演示文稿</vt:lpstr>
      <vt:lpstr>PowerPoint 演示文稿</vt:lpstr>
      <vt:lpstr>Pseudo Styles</vt:lpstr>
      <vt:lpstr>Pseudo Classes</vt:lpstr>
      <vt:lpstr>Button with Various States</vt:lpstr>
      <vt:lpstr>INSTRUCTOR DEMO!</vt:lpstr>
      <vt:lpstr>PowerPoint 演示文稿</vt:lpstr>
      <vt:lpstr>Beyond CSS Hacking</vt:lpstr>
      <vt:lpstr>Quick Refresher on HTML/CSS </vt:lpstr>
      <vt:lpstr>PowerPoint 演示文稿</vt:lpstr>
      <vt:lpstr>PowerPoint 演示文稿</vt:lpstr>
      <vt:lpstr>A Revelation…</vt:lpstr>
      <vt:lpstr>Where’s the CSS? (Instructor Demo)</vt:lpstr>
      <vt:lpstr>PowerPoint 演示文稿</vt:lpstr>
      <vt:lpstr>PowerPoint 演示文稿</vt:lpstr>
      <vt:lpstr>Powered by Bootstrap</vt:lpstr>
      <vt:lpstr>Big Deal!!!</vt:lpstr>
      <vt:lpstr>PowerPoint 演示文稿</vt:lpstr>
      <vt:lpstr>What is Bootstrap?</vt:lpstr>
      <vt:lpstr>PowerPoint 演示文稿</vt:lpstr>
      <vt:lpstr>PowerPoint 演示文稿</vt:lpstr>
      <vt:lpstr>PowerPoint 演示文稿</vt:lpstr>
      <vt:lpstr>PowerPoint 演示文稿</vt:lpstr>
      <vt:lpstr>Key Bootstrap Features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INSTRUCTOR DEMO!</vt:lpstr>
      <vt:lpstr>PowerPoint 演示文稿</vt:lpstr>
      <vt:lpstr>Takeaways</vt:lpstr>
      <vt:lpstr>PowerPoint 演示文稿</vt:lpstr>
      <vt:lpstr>Next Class… Layout Building!</vt:lpstr>
      <vt:lpstr>Homework #2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justin</cp:lastModifiedBy>
  <cp:revision>1481</cp:revision>
  <cp:lastPrinted>2017-05-13T15:50:04Z</cp:lastPrinted>
  <dcterms:created xsi:type="dcterms:W3CDTF">2017-05-13T15:50:04Z</dcterms:created>
  <dcterms:modified xsi:type="dcterms:W3CDTF">2017-05-13T15:50:04Z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